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334" r:id="rId5"/>
    <p:sldId id="327" r:id="rId6"/>
    <p:sldId id="331" r:id="rId7"/>
    <p:sldId id="328" r:id="rId8"/>
    <p:sldId id="333" r:id="rId9"/>
    <p:sldId id="332" r:id="rId10"/>
    <p:sldId id="336" r:id="rId11"/>
    <p:sldId id="33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seo 700" panose="02000000000000000000" charset="0"/>
      <p:bold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499"/>
    <a:srgbClr val="66B9AD"/>
    <a:srgbClr val="6BBBAE"/>
    <a:srgbClr val="007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C5D3C-74D0-4D28-B931-DF2D290944DD}" v="7" dt="2022-10-19T06:58:08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7E352BA-BFA4-44F0-B01F-CF39F756E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95" t="21790" r="27832" b="48045"/>
          <a:stretch/>
        </p:blipFill>
        <p:spPr>
          <a:xfrm>
            <a:off x="225634" y="225632"/>
            <a:ext cx="1650668" cy="1678731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711EFE4-55A0-4BF9-8D7C-702C431C5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0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4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8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10D9B7-F51B-CC62-DF03-CF26BA34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215520" y="971550"/>
            <a:ext cx="2785230" cy="16760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33EBEF1-B4BB-1D6B-EF83-D58A1ED4D30C}"/>
              </a:ext>
            </a:extLst>
          </p:cNvPr>
          <p:cNvSpPr txBox="1"/>
          <p:nvPr/>
        </p:nvSpPr>
        <p:spPr>
          <a:xfrm>
            <a:off x="3212327" y="2989690"/>
            <a:ext cx="7185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charset="0"/>
              </a:rPr>
              <a:t>Zutphen, Lochem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6667C71-7885-E417-DFDD-F44C4844474A}"/>
              </a:ext>
            </a:extLst>
          </p:cNvPr>
          <p:cNvSpPr txBox="1"/>
          <p:nvPr/>
        </p:nvSpPr>
        <p:spPr>
          <a:xfrm>
            <a:off x="3192538" y="4312472"/>
            <a:ext cx="54805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"/>
            <a:r>
              <a:rPr lang="nl-NL" sz="4400" dirty="0">
                <a:solidFill>
                  <a:srgbClr val="017499"/>
                </a:solidFill>
                <a:latin typeface="Museo 700" panose="02000000000000000000" pitchFamily="50" charset="0"/>
              </a:rPr>
              <a:t>Waar staan we nu?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7330D0-054A-6F74-2E8E-8390EE8391EA}"/>
              </a:ext>
            </a:extLst>
          </p:cNvPr>
          <p:cNvSpPr txBox="1"/>
          <p:nvPr/>
        </p:nvSpPr>
        <p:spPr>
          <a:xfrm>
            <a:off x="3215520" y="3712667"/>
            <a:ext cx="37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Woensdag  19 oktober 2022</a:t>
            </a:r>
          </a:p>
        </p:txBody>
      </p:sp>
    </p:spTree>
    <p:extLst>
      <p:ext uri="{BB962C8B-B14F-4D97-AF65-F5344CB8AC3E}">
        <p14:creationId xmlns:p14="http://schemas.microsoft.com/office/powerpoint/2010/main" val="30445122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674B6B-2DA0-4ADE-F215-B94F0F7E5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6" t="15314" r="526" b="5312"/>
          <a:stretch/>
        </p:blipFill>
        <p:spPr>
          <a:xfrm>
            <a:off x="2205037" y="1085850"/>
            <a:ext cx="943443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76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ED51765-4422-92D9-5E0C-ED095B19D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0980"/>
              </p:ext>
            </p:extLst>
          </p:nvPr>
        </p:nvGraphicFramePr>
        <p:xfrm>
          <a:off x="2466975" y="457200"/>
          <a:ext cx="5705475" cy="5753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507">
                  <a:extLst>
                    <a:ext uri="{9D8B030D-6E8A-4147-A177-3AD203B41FA5}">
                      <a16:colId xmlns:a16="http://schemas.microsoft.com/office/drawing/2014/main" val="2865804676"/>
                    </a:ext>
                  </a:extLst>
                </a:gridCol>
                <a:gridCol w="2474759">
                  <a:extLst>
                    <a:ext uri="{9D8B030D-6E8A-4147-A177-3AD203B41FA5}">
                      <a16:colId xmlns:a16="http://schemas.microsoft.com/office/drawing/2014/main" val="2225561343"/>
                    </a:ext>
                  </a:extLst>
                </a:gridCol>
                <a:gridCol w="1830209">
                  <a:extLst>
                    <a:ext uri="{9D8B030D-6E8A-4147-A177-3AD203B41FA5}">
                      <a16:colId xmlns:a16="http://schemas.microsoft.com/office/drawing/2014/main" val="2176060570"/>
                    </a:ext>
                  </a:extLst>
                </a:gridCol>
              </a:tblGrid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TITEL LES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WAAR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14213750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Dit ben ik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Wie ben jij?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school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00953936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De Verzamelman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De verzamelaars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Zutphen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61570092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Tony de verzameljongen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STAAL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372497866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De waterverzameling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school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578329722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Mijn Familie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bezoek bij Opa en Oma, hoor ik nou muziek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school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53468846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de Thee bij een adelijke familie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Musea Zutphen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766004099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De Staring Stamboom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STAAL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465969796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eten op verwolde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Huis verwolde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4131770811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Museum Assistent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Assistent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Musea Zutphen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465587742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Hoe woon jij?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Welkom in de Middeleeuwen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Erve Eme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04509981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Meer dan een Veilige plek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Huis verwolde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183095298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Thuis Bij Herman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Boer Kip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95773143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Je bent wat je eet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De boer op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Boerderij klein Graffel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56057312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Voedsel van vroeger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Erve Eme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60197987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de Kroniek van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Archeologie in de Klas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Erve Eme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556765623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In de Voetsporen van Henric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Musea Zutphen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415314096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Het koffertje van Staring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STAAL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81169651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van Kaarsenkroon tot Kettingslot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Walburgiskerk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76972980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Bewaard Erfgoed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school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437052643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Kunstschatten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Ik zie mezelf ik zie jou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Musea Zutphen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86516661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Klokkenkunst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Wijnhuistoren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512655498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Goed kijken scherp tekenen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MORE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65780514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De verborgen schat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Nieuwstadkerk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745108966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Oude kinderboeken vol verhalen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STOK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584119503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Bouw je orgel! kijken, luisteren en in elkaar zetten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Stadsorganist &amp; Hendrick bader orgel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206363231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Kunstschatten van de Gudula Kerk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Gudulakerk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50881155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Mijn huis staat in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Zoekdekking in Zutphen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Musea Zutphen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404801943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bezoek aan huis verwolde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Huis verwolde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2697498378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Met droge voeten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Museum STAAL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313488569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Wederopbouw de nieuwe tijd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op school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789564839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Thema: Om niet te vergeten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>
                          <a:effectLst/>
                        </a:rPr>
                        <a:t>Max en de verdwenen stad </a:t>
                      </a:r>
                      <a:endParaRPr lang="nl-N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u="none" strike="noStrike" dirty="0">
                          <a:effectLst/>
                        </a:rPr>
                        <a:t>Het Gilde 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5" marR="3675" marT="3675" marB="0" anchor="b"/>
                </a:tc>
                <a:extLst>
                  <a:ext uri="{0D108BD9-81ED-4DB2-BD59-A6C34878D82A}">
                    <a16:rowId xmlns:a16="http://schemas.microsoft.com/office/drawing/2014/main" val="1677245015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6E14F10-861C-A397-9B41-86EF0053A8C1}"/>
              </a:ext>
            </a:extLst>
          </p:cNvPr>
          <p:cNvSpPr txBox="1"/>
          <p:nvPr/>
        </p:nvSpPr>
        <p:spPr>
          <a:xfrm>
            <a:off x="8611666" y="1085850"/>
            <a:ext cx="20842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Museo 700" panose="02000000000000000000" charset="0"/>
              </a:rPr>
              <a:t>31 lessen</a:t>
            </a:r>
          </a:p>
          <a:p>
            <a:r>
              <a:rPr lang="nl-NL" sz="2400" dirty="0">
                <a:solidFill>
                  <a:schemeClr val="bg1"/>
                </a:solidFill>
                <a:latin typeface="Museo 700" panose="02000000000000000000" charset="0"/>
              </a:rPr>
              <a:t>5 op school</a:t>
            </a:r>
          </a:p>
          <a:p>
            <a:r>
              <a:rPr lang="nl-NL" sz="2400" dirty="0">
                <a:solidFill>
                  <a:schemeClr val="bg1"/>
                </a:solidFill>
                <a:latin typeface="Museo 700" panose="02000000000000000000" charset="0"/>
              </a:rPr>
              <a:t>26 op locatie</a:t>
            </a:r>
          </a:p>
        </p:txBody>
      </p:sp>
    </p:spTree>
    <p:extLst>
      <p:ext uri="{BB962C8B-B14F-4D97-AF65-F5344CB8AC3E}">
        <p14:creationId xmlns:p14="http://schemas.microsoft.com/office/powerpoint/2010/main" val="29611482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0A4AFF62-D169-E447-8B48-E3358C9FCF9C}"/>
              </a:ext>
            </a:extLst>
          </p:cNvPr>
          <p:cNvSpPr txBox="1"/>
          <p:nvPr/>
        </p:nvSpPr>
        <p:spPr>
          <a:xfrm>
            <a:off x="2218414" y="1264257"/>
            <a:ext cx="88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pitchFamily="50" charset="0"/>
              </a:rPr>
              <a:t>Wat was ook alweer het doel?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B3F6A0E-8C4A-CA06-4943-188C1BD46E65}"/>
              </a:ext>
            </a:extLst>
          </p:cNvPr>
          <p:cNvSpPr txBox="1"/>
          <p:nvPr/>
        </p:nvSpPr>
        <p:spPr>
          <a:xfrm>
            <a:off x="1952626" y="2743200"/>
            <a:ext cx="894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Structureel aanbod van </a:t>
            </a:r>
            <a:r>
              <a:rPr lang="nl-NL" sz="2400" dirty="0" err="1">
                <a:solidFill>
                  <a:schemeClr val="bg1"/>
                </a:solidFill>
              </a:rPr>
              <a:t>erfgoededucatie</a:t>
            </a:r>
            <a:r>
              <a:rPr lang="nl-NL" sz="2400" dirty="0">
                <a:solidFill>
                  <a:schemeClr val="bg1"/>
                </a:solidFill>
              </a:rPr>
              <a:t> door aanbieders in het werkgebied van de </a:t>
            </a:r>
            <a:r>
              <a:rPr lang="nl-NL" sz="2400" dirty="0" err="1">
                <a:solidFill>
                  <a:schemeClr val="bg1"/>
                </a:solidFill>
              </a:rPr>
              <a:t>Muzehof</a:t>
            </a: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Erfgoededucatie verbinden met het curriculum van de school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Vaste relatie tussen school en museum opbouwen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337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0A4AFF62-D169-E447-8B48-E3358C9FCF9C}"/>
              </a:ext>
            </a:extLst>
          </p:cNvPr>
          <p:cNvSpPr txBox="1"/>
          <p:nvPr/>
        </p:nvSpPr>
        <p:spPr>
          <a:xfrm>
            <a:off x="2569413" y="1205395"/>
            <a:ext cx="770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pitchFamily="50" charset="0"/>
              </a:rPr>
              <a:t>Visie op </a:t>
            </a:r>
            <a:r>
              <a:rPr lang="nl-NL" sz="4400" dirty="0" err="1">
                <a:solidFill>
                  <a:schemeClr val="bg1"/>
                </a:solidFill>
                <a:latin typeface="Museo 700" panose="02000000000000000000" pitchFamily="50" charset="0"/>
              </a:rPr>
              <a:t>erfgoededucatie</a:t>
            </a:r>
            <a:endParaRPr lang="nl-NL" sz="4400" dirty="0">
              <a:solidFill>
                <a:schemeClr val="bg1"/>
              </a:solidFill>
              <a:latin typeface="Museo 700" panose="02000000000000000000" pitchFamily="50" charset="0"/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4CBA6C59-E22C-4F1F-849C-9FF81C6DAFD3}"/>
              </a:ext>
            </a:extLst>
          </p:cNvPr>
          <p:cNvSpPr txBox="1"/>
          <p:nvPr/>
        </p:nvSpPr>
        <p:spPr>
          <a:xfrm>
            <a:off x="1952626" y="2743200"/>
            <a:ext cx="894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Kinderen bewust maken dat de omgeving waarin zij opgroeien niet een gegeven is maar het resultaat van tientallen keuzes, zowel positief als negatief, uit het verleden.</a:t>
            </a:r>
          </a:p>
          <a:p>
            <a:r>
              <a:rPr lang="nl-NL" sz="2400" dirty="0">
                <a:solidFill>
                  <a:schemeClr val="bg1"/>
                </a:solidFill>
              </a:rPr>
              <a:t>En dat in het heden en de toekomst telkens nieuwe keuzes worden gemaakt waarin zij een rol gaan spelen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275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0A4AFF62-D169-E447-8B48-E3358C9FCF9C}"/>
              </a:ext>
            </a:extLst>
          </p:cNvPr>
          <p:cNvSpPr txBox="1"/>
          <p:nvPr/>
        </p:nvSpPr>
        <p:spPr>
          <a:xfrm>
            <a:off x="2249999" y="1161746"/>
            <a:ext cx="8053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pitchFamily="50" charset="0"/>
              </a:rPr>
              <a:t>Erfgoededucatie in de school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87FFE8BD-04CA-41FA-8C1C-E53A67720FD8}"/>
              </a:ext>
            </a:extLst>
          </p:cNvPr>
          <p:cNvSpPr txBox="1"/>
          <p:nvPr/>
        </p:nvSpPr>
        <p:spPr>
          <a:xfrm>
            <a:off x="2351314" y="2100470"/>
            <a:ext cx="8324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Burgerschapsvorming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Bij lessen over de omgeving van de school</a:t>
            </a:r>
          </a:p>
          <a:p>
            <a:pPr marL="342900" indent="-342900">
              <a:buFontTx/>
              <a:buChar char="-"/>
            </a:pPr>
            <a:r>
              <a:rPr lang="nl-NL" sz="2400" i="1" dirty="0">
                <a:solidFill>
                  <a:schemeClr val="bg1"/>
                </a:solidFill>
              </a:rPr>
              <a:t>Oriëntatie op jezelf en de wereld</a:t>
            </a:r>
          </a:p>
          <a:p>
            <a:pPr marL="342900" indent="-342900">
              <a:buFontTx/>
              <a:buChar char="-"/>
            </a:pPr>
            <a:r>
              <a:rPr lang="nl-NL" sz="2400" i="1" dirty="0">
                <a:solidFill>
                  <a:schemeClr val="bg1"/>
                </a:solidFill>
              </a:rPr>
              <a:t>Kunstzinnige oriëntatie </a:t>
            </a:r>
          </a:p>
          <a:p>
            <a:endParaRPr lang="nl-NL" sz="2400" i="1" dirty="0">
              <a:solidFill>
                <a:schemeClr val="bg1"/>
              </a:solidFill>
            </a:endParaRPr>
          </a:p>
          <a:p>
            <a:r>
              <a:rPr lang="nl-NL" sz="2400" i="1" dirty="0">
                <a:solidFill>
                  <a:schemeClr val="bg1"/>
                </a:solidFill>
              </a:rPr>
              <a:t>Ideaal is het als een bezoek aan een erfgoedlocatie niet een losstaand uitje is maar een excursie die past binnen het lesprogramma. 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079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0A4AFF62-D169-E447-8B48-E3358C9FCF9C}"/>
              </a:ext>
            </a:extLst>
          </p:cNvPr>
          <p:cNvSpPr txBox="1"/>
          <p:nvPr/>
        </p:nvSpPr>
        <p:spPr>
          <a:xfrm>
            <a:off x="2218414" y="1264257"/>
            <a:ext cx="88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pitchFamily="50" charset="0"/>
              </a:rPr>
              <a:t>Waar staan we na de pandemie?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926275" y="6096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B3F6A0E-8C4A-CA06-4943-188C1BD46E65}"/>
              </a:ext>
            </a:extLst>
          </p:cNvPr>
          <p:cNvSpPr txBox="1"/>
          <p:nvPr/>
        </p:nvSpPr>
        <p:spPr>
          <a:xfrm>
            <a:off x="1952626" y="2743200"/>
            <a:ext cx="8940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Lessen hebben bijna twee jaar stilgelegen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Veel pilots in 2022 uitgevoerd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Vrijwilligersgroepen zijn van samenstelling verandert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Bestuurswisselingen in de erfgoedorganisaties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Scholen zijn nog voorzichtig met excursies</a:t>
            </a:r>
          </a:p>
        </p:txBody>
      </p:sp>
    </p:spTree>
    <p:extLst>
      <p:ext uri="{BB962C8B-B14F-4D97-AF65-F5344CB8AC3E}">
        <p14:creationId xmlns:p14="http://schemas.microsoft.com/office/powerpoint/2010/main" val="33301508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0A4AFF62-D169-E447-8B48-E3358C9FCF9C}"/>
              </a:ext>
            </a:extLst>
          </p:cNvPr>
          <p:cNvSpPr txBox="1"/>
          <p:nvPr/>
        </p:nvSpPr>
        <p:spPr>
          <a:xfrm>
            <a:off x="2063943" y="1192268"/>
            <a:ext cx="842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Museo 700" panose="02000000000000000000" pitchFamily="50" charset="0"/>
              </a:rPr>
              <a:t>Hoe kunnen we verder?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2535D7D-1DEA-DA43-A081-18BC0FEB0BF9}"/>
              </a:ext>
            </a:extLst>
          </p:cNvPr>
          <p:cNvCxnSpPr>
            <a:cxnSpLocks/>
          </p:cNvCxnSpPr>
          <p:nvPr/>
        </p:nvCxnSpPr>
        <p:spPr>
          <a:xfrm flipH="1">
            <a:off x="886518" y="117414"/>
            <a:ext cx="1425039" cy="6851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B3F6A0E-8C4A-CA06-4943-188C1BD46E65}"/>
              </a:ext>
            </a:extLst>
          </p:cNvPr>
          <p:cNvSpPr txBox="1"/>
          <p:nvPr/>
        </p:nvSpPr>
        <p:spPr>
          <a:xfrm>
            <a:off x="2063943" y="2337684"/>
            <a:ext cx="89406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Inventarisatie van waar je nu staat als erfgoedaanbieder</a:t>
            </a: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chemeClr val="bg1"/>
                </a:solidFill>
              </a:rPr>
              <a:t>Menukaart op basis van de inventarisatie: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gesprek met de ontwikkelaar die de educatiewerkgroep heeft geholpen en leerkracht pilotschool over de les.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gezamenlijke scholing vrijwilligers ‘Van rondleiden naar begeleiden’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les wordt gevolgd door erfgoedontwikkelaar </a:t>
            </a:r>
            <a:r>
              <a:rPr lang="nl-NL" sz="2400">
                <a:solidFill>
                  <a:schemeClr val="bg1"/>
                </a:solidFill>
              </a:rPr>
              <a:t>met feedback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gezamenlijke wervingsactie nieuwe vrijwilligers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scholing besturen in vrijwilligersmanagement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opzetten gezamenlijke educatievrijwilligerspoule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701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CDAA39EA70B439C4004876F24D7EB" ma:contentTypeVersion="13" ma:contentTypeDescription="Een nieuw document maken." ma:contentTypeScope="" ma:versionID="1d8749cee24bb75aed900e73078c4a0c">
  <xsd:schema xmlns:xsd="http://www.w3.org/2001/XMLSchema" xmlns:xs="http://www.w3.org/2001/XMLSchema" xmlns:p="http://schemas.microsoft.com/office/2006/metadata/properties" xmlns:ns2="d60acb8a-eba6-4758-b4d7-b2bf7f4aa942" xmlns:ns3="8849193c-7dea-471f-af9e-37b1df9142cf" targetNamespace="http://schemas.microsoft.com/office/2006/metadata/properties" ma:root="true" ma:fieldsID="5bbaa3494161a82b35760d15ee5958ef" ns2:_="" ns3:_="">
    <xsd:import namespace="d60acb8a-eba6-4758-b4d7-b2bf7f4aa942"/>
    <xsd:import namespace="8849193c-7dea-471f-af9e-37b1df914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cb8a-eba6-4758-b4d7-b2bf7f4aa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bc92fb51-5086-40c7-90d9-e42ab761f1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9193c-7dea-471f-af9e-37b1df914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253bbc-c878-4601-a460-820b53f2bf33}" ma:internalName="TaxCatchAll" ma:showField="CatchAllData" ma:web="8849193c-7dea-471f-af9e-37b1df914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0acb8a-eba6-4758-b4d7-b2bf7f4aa942">
      <Terms xmlns="http://schemas.microsoft.com/office/infopath/2007/PartnerControls"/>
    </lcf76f155ced4ddcb4097134ff3c332f>
    <TaxCatchAll xmlns="8849193c-7dea-471f-af9e-37b1df9142cf" xsi:nil="true"/>
  </documentManagement>
</p:properties>
</file>

<file path=customXml/itemProps1.xml><?xml version="1.0" encoding="utf-8"?>
<ds:datastoreItem xmlns:ds="http://schemas.openxmlformats.org/officeDocument/2006/customXml" ds:itemID="{0E627A53-A0F0-4719-AC9E-11492B97C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acb8a-eba6-4758-b4d7-b2bf7f4aa942"/>
    <ds:schemaRef ds:uri="8849193c-7dea-471f-af9e-37b1df914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A57B5-FC95-4C4C-9A2F-50FFE8B077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C7D80-0173-415C-BE7C-680C4BD82455}">
  <ds:schemaRefs>
    <ds:schemaRef ds:uri="http://schemas.microsoft.com/office/2006/metadata/properties"/>
    <ds:schemaRef ds:uri="http://schemas.microsoft.com/office/infopath/2007/PartnerControls"/>
    <ds:schemaRef ds:uri="d60acb8a-eba6-4758-b4d7-b2bf7f4aa942"/>
    <ds:schemaRef ds:uri="8849193c-7dea-471f-af9e-37b1df9142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500</Words>
  <Application>Microsoft Office PowerPoint</Application>
  <PresentationFormat>Breedbeeld</PresentationFormat>
  <Paragraphs>104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Museo 700</vt:lpstr>
      <vt:lpstr>Source Sans Pro</vt:lpstr>
      <vt:lpstr>Calibri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Vliet</dc:creator>
  <cp:lastModifiedBy>Ben Bregman | Erfgoed Gelderland</cp:lastModifiedBy>
  <cp:revision>7</cp:revision>
  <dcterms:created xsi:type="dcterms:W3CDTF">2020-11-06T08:43:44Z</dcterms:created>
  <dcterms:modified xsi:type="dcterms:W3CDTF">2022-11-07T08:34:40Z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0x0101008DB5D0E4DC434D4B9D60AE19491A6083</vt:lpwstr>
  </property>
  <property fmtid="{D5CDD505-2E9C-101B-9397-08002B2CF9AE}" pid="3" name="MediaServiceImageTags">
    <vt:lpwstr/>
  </property>
</Properties>
</file>